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C20F0-89CC-482A-A306-9866BD441BCA}" type="slidenum">
              <a:rPr lang="zh-TW" altLang="en-US" smtClean="0"/>
              <a:t>‹#›</a:t>
            </a:fld>
            <a:endParaRPr lang="zh-TW"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C20F0-89CC-482A-A306-9866BD441BCA}"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C20F0-89CC-482A-A306-9866BD441BCA}"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C20F0-89CC-482A-A306-9866BD441BCA}"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C20F0-89CC-482A-A306-9866BD441BCA}" type="slidenum">
              <a:rPr lang="zh-TW" altLang="en-US" smtClean="0"/>
              <a:t>‹#›</a:t>
            </a:fld>
            <a:endParaRPr lang="zh-TW"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DDC20F0-89CC-482A-A306-9866BD441BCA}"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DDC20F0-89CC-482A-A306-9866BD441BCA}" type="slidenum">
              <a:rPr lang="zh-TW" altLang="en-US" smtClean="0"/>
              <a:t>‹#›</a:t>
            </a:fld>
            <a:endParaRPr lang="zh-TW"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DDC20F0-89CC-482A-A306-9866BD441BCA}"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9DDC20F0-89CC-482A-A306-9866BD441BCA}"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DDC20F0-89CC-482A-A306-9866BD441BCA}" type="slidenum">
              <a:rPr lang="zh-TW" altLang="en-US" smtClean="0"/>
              <a:t>‹#›</a:t>
            </a:fld>
            <a:endParaRPr lang="zh-TW"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2C93C73-8FEB-499D-A0F6-B75870439AE8}" type="datetimeFigureOut">
              <a:rPr lang="zh-TW" altLang="en-US" smtClean="0"/>
              <a:t>2024/10/4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DDC20F0-89CC-482A-A306-9866BD441BCA}"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2C93C73-8FEB-499D-A0F6-B75870439AE8}" type="datetimeFigureOut">
              <a:rPr lang="zh-TW" altLang="en-US" smtClean="0"/>
              <a:t>2024/10/4</a:t>
            </a:fld>
            <a:endParaRPr lang="zh-TW"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zh-TW"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DDC20F0-89CC-482A-A306-9866BD441BCA}"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latin typeface="標楷體" panose="03000509000000000000" pitchFamily="65" charset="-120"/>
                <a:ea typeface="標楷體" panose="03000509000000000000" pitchFamily="65" charset="-120"/>
              </a:rPr>
              <a:t>金門縣土地地籍整理自治條例第</a:t>
            </a:r>
            <a:r>
              <a:rPr lang="en-US" altLang="zh-TW" dirty="0" smtClean="0">
                <a:latin typeface="標楷體" panose="03000509000000000000" pitchFamily="65" charset="-120"/>
                <a:ea typeface="標楷體" panose="03000509000000000000" pitchFamily="65" charset="-120"/>
              </a:rPr>
              <a:t>17</a:t>
            </a:r>
            <a:r>
              <a:rPr lang="zh-TW" altLang="en-US" dirty="0" smtClean="0">
                <a:latin typeface="標楷體" panose="03000509000000000000" pitchFamily="65" charset="-120"/>
                <a:ea typeface="標楷體" panose="03000509000000000000" pitchFamily="65" charset="-120"/>
              </a:rPr>
              <a:t>條之</a:t>
            </a:r>
            <a:r>
              <a:rPr lang="en-US" altLang="zh-TW" dirty="0" smtClean="0">
                <a:latin typeface="標楷體" panose="03000509000000000000" pitchFamily="65" charset="-120"/>
                <a:ea typeface="標楷體" panose="03000509000000000000" pitchFamily="65" charset="-120"/>
              </a:rPr>
              <a:t>1</a:t>
            </a:r>
            <a:endParaRPr lang="zh-TW" altLang="en-US"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r>
              <a:rPr lang="zh-TW" altLang="en-US" dirty="0" smtClean="0">
                <a:solidFill>
                  <a:schemeClr val="tx1"/>
                </a:solidFill>
                <a:latin typeface="標楷體" panose="03000509000000000000" pitchFamily="65" charset="-120"/>
                <a:ea typeface="標楷體" panose="03000509000000000000" pitchFamily="65" charset="-120"/>
              </a:rPr>
              <a:t>民國</a:t>
            </a:r>
            <a:r>
              <a:rPr lang="en-US" altLang="zh-TW" dirty="0" smtClean="0">
                <a:solidFill>
                  <a:schemeClr val="tx1"/>
                </a:solidFill>
                <a:latin typeface="標楷體" panose="03000509000000000000" pitchFamily="65" charset="-120"/>
                <a:ea typeface="標楷體" panose="03000509000000000000" pitchFamily="65" charset="-120"/>
              </a:rPr>
              <a:t>112</a:t>
            </a:r>
            <a:r>
              <a:rPr lang="zh-TW" altLang="en-US" dirty="0" smtClean="0">
                <a:solidFill>
                  <a:schemeClr val="tx1"/>
                </a:solidFill>
                <a:latin typeface="標楷體" panose="03000509000000000000" pitchFamily="65" charset="-120"/>
                <a:ea typeface="標楷體" panose="03000509000000000000" pitchFamily="65" charset="-120"/>
              </a:rPr>
              <a:t>年</a:t>
            </a:r>
            <a:r>
              <a:rPr lang="en-US" altLang="zh-TW" dirty="0" smtClean="0">
                <a:solidFill>
                  <a:schemeClr val="tx1"/>
                </a:solidFill>
                <a:latin typeface="標楷體" panose="03000509000000000000" pitchFamily="65" charset="-120"/>
                <a:ea typeface="標楷體" panose="03000509000000000000" pitchFamily="65" charset="-120"/>
              </a:rPr>
              <a:t>12</a:t>
            </a:r>
            <a:r>
              <a:rPr lang="zh-TW" altLang="en-US" dirty="0" smtClean="0">
                <a:solidFill>
                  <a:schemeClr val="tx1"/>
                </a:solidFill>
                <a:latin typeface="標楷體" panose="03000509000000000000" pitchFamily="65" charset="-120"/>
                <a:ea typeface="標楷體" panose="03000509000000000000" pitchFamily="65" charset="-120"/>
              </a:rPr>
              <a:t>月</a:t>
            </a:r>
            <a:r>
              <a:rPr lang="en-US" altLang="zh-TW" dirty="0" smtClean="0">
                <a:solidFill>
                  <a:schemeClr val="tx1"/>
                </a:solidFill>
                <a:latin typeface="標楷體" panose="03000509000000000000" pitchFamily="65" charset="-120"/>
                <a:ea typeface="標楷體" panose="03000509000000000000" pitchFamily="65" charset="-120"/>
              </a:rPr>
              <a:t>22</a:t>
            </a:r>
            <a:r>
              <a:rPr lang="zh-TW" altLang="en-US" dirty="0" smtClean="0">
                <a:solidFill>
                  <a:schemeClr val="tx1"/>
                </a:solidFill>
                <a:latin typeface="標楷體" panose="03000509000000000000" pitchFamily="65" charset="-120"/>
                <a:ea typeface="標楷體" panose="03000509000000000000" pitchFamily="65" charset="-120"/>
              </a:rPr>
              <a:t>日修正</a:t>
            </a:r>
            <a:endParaRPr lang="zh-TW" altLang="en-US" dirty="0">
              <a:solidFill>
                <a:schemeClr val="tx1"/>
              </a:solidFill>
            </a:endParaRPr>
          </a:p>
        </p:txBody>
      </p:sp>
    </p:spTree>
    <p:extLst>
      <p:ext uri="{BB962C8B-B14F-4D97-AF65-F5344CB8AC3E}">
        <p14:creationId xmlns:p14="http://schemas.microsoft.com/office/powerpoint/2010/main" val="31386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anose="03000509000000000000" pitchFamily="65" charset="-120"/>
                <a:ea typeface="標楷體" panose="03000509000000000000" pitchFamily="65" charset="-120"/>
              </a:rPr>
              <a:t>總說明</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dirty="0" smtClean="0">
                <a:latin typeface="標楷體" panose="03000509000000000000" pitchFamily="65" charset="-120"/>
                <a:ea typeface="標楷體" panose="03000509000000000000" pitchFamily="65" charset="-120"/>
              </a:rPr>
              <a:t>本次修正參考「宗教團體以自然人名義登記不動產處理暫行條例」宗教團體法制化之精神，納入金門縣之宗親組織或宗教團體於金門馬祖東沙南沙地區安全及輔導條例施行期間以管理者名義取得土地亦可適用更名規定，解決借名登記疑義，使登記名義人與實質所有權人名實合一，杜絕糾紛。</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58088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latin typeface="標楷體" panose="03000509000000000000" pitchFamily="65" charset="-120"/>
                <a:ea typeface="標楷體" panose="03000509000000000000" pitchFamily="65" charset="-120"/>
              </a:rPr>
              <a:t>第 </a:t>
            </a:r>
            <a:r>
              <a:rPr lang="en-US" altLang="zh-TW" dirty="0">
                <a:latin typeface="標楷體" panose="03000509000000000000" pitchFamily="65" charset="-120"/>
                <a:ea typeface="標楷體" panose="03000509000000000000" pitchFamily="65" charset="-120"/>
              </a:rPr>
              <a:t>17 </a:t>
            </a:r>
            <a:r>
              <a:rPr lang="zh-TW" altLang="en-US" dirty="0">
                <a:latin typeface="標楷體" panose="03000509000000000000" pitchFamily="65" charset="-120"/>
                <a:ea typeface="標楷體" panose="03000509000000000000" pitchFamily="65" charset="-120"/>
              </a:rPr>
              <a:t>條之</a:t>
            </a:r>
            <a:r>
              <a:rPr lang="en-US" altLang="zh-TW" dirty="0">
                <a:latin typeface="標楷體" panose="03000509000000000000" pitchFamily="65" charset="-120"/>
                <a:ea typeface="標楷體" panose="03000509000000000000" pitchFamily="65" charset="-120"/>
              </a:rPr>
              <a:t>1</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本自治條例於金門馬祖東沙南沙地區安全及輔導條例施行期間，以管理者名義取得所有權登記土地，</a:t>
            </a:r>
            <a:r>
              <a:rPr lang="zh-TW" altLang="en-US" dirty="0" smtClean="0">
                <a:latin typeface="標楷體" panose="03000509000000000000" pitchFamily="65" charset="-120"/>
                <a:ea typeface="標楷體" panose="03000509000000000000" pitchFamily="65" charset="-120"/>
              </a:rPr>
              <a:t>實質</a:t>
            </a:r>
            <a:r>
              <a:rPr lang="zh-TW" altLang="en-US" dirty="0">
                <a:latin typeface="標楷體" panose="03000509000000000000" pitchFamily="65" charset="-120"/>
                <a:ea typeface="標楷體" panose="03000509000000000000" pitchFamily="65" charset="-120"/>
              </a:rPr>
              <a:t>應為宗親組織或宗教團體所有者，準用之。</a:t>
            </a:r>
          </a:p>
        </p:txBody>
      </p:sp>
    </p:spTree>
    <p:extLst>
      <p:ext uri="{BB962C8B-B14F-4D97-AF65-F5344CB8AC3E}">
        <p14:creationId xmlns:p14="http://schemas.microsoft.com/office/powerpoint/2010/main" val="359673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zh-TW" altLang="en-US" dirty="0">
                <a:latin typeface="標楷體" panose="03000509000000000000" pitchFamily="65" charset="-120"/>
                <a:ea typeface="標楷體" panose="03000509000000000000" pitchFamily="65" charset="-120"/>
              </a:rPr>
              <a:t>自然人</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登記名義人</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辦</a:t>
            </a:r>
            <a:r>
              <a:rPr lang="zh-TW" altLang="en-US" dirty="0" smtClean="0">
                <a:latin typeface="標楷體" panose="03000509000000000000" pitchFamily="65" charset="-120"/>
                <a:ea typeface="標楷體" panose="03000509000000000000" pitchFamily="65" charset="-120"/>
              </a:rPr>
              <a:t>理</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宗</a:t>
            </a:r>
            <a:r>
              <a:rPr lang="zh-TW" altLang="en-US" dirty="0">
                <a:latin typeface="標楷體" panose="03000509000000000000" pitchFamily="65" charset="-120"/>
                <a:ea typeface="標楷體" panose="03000509000000000000" pitchFamily="65" charset="-120"/>
              </a:rPr>
              <a:t>親會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社團法人</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更名登記之程序</a:t>
            </a:r>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適用前提：</a:t>
            </a:r>
          </a:p>
          <a:p>
            <a:r>
              <a:rPr lang="en-US" altLang="zh-TW" dirty="0">
                <a:latin typeface="標楷體" panose="03000509000000000000" pitchFamily="65" charset="-120"/>
                <a:ea typeface="標楷體" panose="03000509000000000000" pitchFamily="65" charset="-120"/>
              </a:rPr>
              <a:t>1</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土</a:t>
            </a:r>
            <a:r>
              <a:rPr lang="zh-TW" altLang="en-US" dirty="0">
                <a:latin typeface="標楷體" panose="03000509000000000000" pitchFamily="65" charset="-120"/>
                <a:ea typeface="標楷體" panose="03000509000000000000" pitchFamily="65" charset="-120"/>
              </a:rPr>
              <a:t>地登記在先，法人登記在後</a:t>
            </a:r>
          </a:p>
          <a:p>
            <a:r>
              <a:rPr lang="en-US" altLang="zh-TW" dirty="0">
                <a:latin typeface="標楷體" panose="03000509000000000000" pitchFamily="65" charset="-120"/>
                <a:ea typeface="標楷體" panose="03000509000000000000" pitchFamily="65" charset="-120"/>
              </a:rPr>
              <a:t>2</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金</a:t>
            </a:r>
            <a:r>
              <a:rPr lang="zh-TW" altLang="en-US" dirty="0">
                <a:latin typeface="標楷體" panose="03000509000000000000" pitchFamily="65" charset="-120"/>
                <a:ea typeface="標楷體" panose="03000509000000000000" pitchFamily="65" charset="-120"/>
              </a:rPr>
              <a:t>門馬祖東沙南沙地區安全及輔導條例施行期間已辦妥土地登記</a:t>
            </a:r>
          </a:p>
          <a:p>
            <a:r>
              <a:rPr lang="en-US" altLang="zh-TW" dirty="0">
                <a:latin typeface="標楷體" panose="03000509000000000000" pitchFamily="65" charset="-120"/>
                <a:ea typeface="標楷體" panose="03000509000000000000" pitchFamily="65" charset="-120"/>
              </a:rPr>
              <a:t>3</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土</a:t>
            </a:r>
            <a:r>
              <a:rPr lang="zh-TW" altLang="en-US" dirty="0">
                <a:latin typeface="標楷體" panose="03000509000000000000" pitchFamily="65" charset="-120"/>
                <a:ea typeface="標楷體" panose="03000509000000000000" pitchFamily="65" charset="-120"/>
              </a:rPr>
              <a:t>地自始由宗親會（法人）管理使用</a:t>
            </a: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0025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zh-TW" altLang="en-US" dirty="0">
                <a:latin typeface="標楷體" panose="03000509000000000000" pitchFamily="65" charset="-120"/>
                <a:ea typeface="標楷體" panose="03000509000000000000" pitchFamily="65" charset="-120"/>
              </a:rPr>
              <a:t>舉辦社團法人之會員大會 </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另須經社會處核備）</a:t>
            </a:r>
          </a:p>
        </p:txBody>
      </p:sp>
      <p:sp>
        <p:nvSpPr>
          <p:cNvPr id="3" name="內容版面配置區 2"/>
          <p:cNvSpPr>
            <a:spLocks noGrp="1"/>
          </p:cNvSpPr>
          <p:nvPr>
            <p:ph idx="1"/>
          </p:nvPr>
        </p:nvSpPr>
        <p:spPr/>
        <p:txBody>
          <a:bodyPr/>
          <a:lstStyle/>
          <a:p>
            <a:r>
              <a:rPr lang="zh-TW" altLang="en-US" dirty="0" smtClean="0">
                <a:latin typeface="標楷體" panose="03000509000000000000" pitchFamily="65" charset="-120"/>
                <a:ea typeface="標楷體" panose="03000509000000000000" pitchFamily="65" charset="-120"/>
              </a:rPr>
              <a:t>依</a:t>
            </a:r>
            <a:r>
              <a:rPr lang="zh-TW" altLang="en-US" dirty="0">
                <a:latin typeface="標楷體" panose="03000509000000000000" pitchFamily="65" charset="-120"/>
                <a:ea typeface="標楷體" panose="03000509000000000000" pitchFamily="65" charset="-120"/>
              </a:rPr>
              <a:t>人民團體法舉辦會員大會，並經決議事項訴 求將土地更名登記回宗親會所有。 </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尚</a:t>
            </a:r>
            <a:r>
              <a:rPr lang="zh-TW" altLang="en-US" dirty="0">
                <a:latin typeface="標楷體" panose="03000509000000000000" pitchFamily="65" charset="-120"/>
                <a:ea typeface="標楷體" panose="03000509000000000000" pitchFamily="65" charset="-120"/>
              </a:rPr>
              <a:t>須取得主管機關核備文件及公文</a:t>
            </a:r>
          </a:p>
        </p:txBody>
      </p:sp>
    </p:spTree>
    <p:extLst>
      <p:ext uri="{BB962C8B-B14F-4D97-AF65-F5344CB8AC3E}">
        <p14:creationId xmlns:p14="http://schemas.microsoft.com/office/powerpoint/2010/main" val="3800472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latin typeface="標楷體" panose="03000509000000000000" pitchFamily="65" charset="-120"/>
                <a:ea typeface="標楷體" panose="03000509000000000000" pitchFamily="65" charset="-120"/>
              </a:rPr>
              <a:t>登記名義人之切結書</a:t>
            </a:r>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切結因辦理土地登記時於金門馬祖東沙南沙地區 安全及輔導條例施行期間，不諳法令規定，故</a:t>
            </a:r>
            <a:r>
              <a:rPr lang="zh-TW" altLang="en-US" dirty="0" smtClean="0">
                <a:latin typeface="標楷體" panose="03000509000000000000" pitchFamily="65" charset="-120"/>
                <a:ea typeface="標楷體" panose="03000509000000000000" pitchFamily="65" charset="-120"/>
              </a:rPr>
              <a:t>以斯</a:t>
            </a:r>
            <a:r>
              <a:rPr lang="zh-TW" altLang="en-US" dirty="0">
                <a:latin typeface="標楷體" panose="03000509000000000000" pitchFamily="65" charset="-120"/>
                <a:ea typeface="標楷體" panose="03000509000000000000" pitchFamily="65" charset="-120"/>
              </a:rPr>
              <a:t>時管理會務之宗長ＯＯＯ名義辦理登記。 </a:t>
            </a:r>
          </a:p>
        </p:txBody>
      </p:sp>
    </p:spTree>
    <p:extLst>
      <p:ext uri="{BB962C8B-B14F-4D97-AF65-F5344CB8AC3E}">
        <p14:creationId xmlns:p14="http://schemas.microsoft.com/office/powerpoint/2010/main" val="391583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zh-TW" altLang="en-US" dirty="0">
                <a:latin typeface="標楷體" panose="03000509000000000000" pitchFamily="65" charset="-120"/>
                <a:ea typeface="標楷體" panose="03000509000000000000" pitchFamily="65" charset="-120"/>
              </a:rPr>
              <a:t>取得證明人之證明 </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證明人須於辦理登記時已成年） </a:t>
            </a:r>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證明因辦理土地登記時於金門馬祖東沙南沙地區 安全及輔導條例施行期間，不諳法令規定，故</a:t>
            </a:r>
            <a:r>
              <a:rPr lang="zh-TW" altLang="en-US" dirty="0" smtClean="0">
                <a:latin typeface="標楷體" panose="03000509000000000000" pitchFamily="65" charset="-120"/>
                <a:ea typeface="標楷體" panose="03000509000000000000" pitchFamily="65" charset="-120"/>
              </a:rPr>
              <a:t>以斯</a:t>
            </a:r>
            <a:r>
              <a:rPr lang="zh-TW" altLang="en-US" dirty="0">
                <a:latin typeface="標楷體" panose="03000509000000000000" pitchFamily="65" charset="-120"/>
                <a:ea typeface="標楷體" panose="03000509000000000000" pitchFamily="65" charset="-120"/>
              </a:rPr>
              <a:t>時管理會務之宗長ＯＯＯ名義辦理登記。 </a:t>
            </a:r>
          </a:p>
        </p:txBody>
      </p:sp>
    </p:spTree>
    <p:extLst>
      <p:ext uri="{BB962C8B-B14F-4D97-AF65-F5344CB8AC3E}">
        <p14:creationId xmlns:p14="http://schemas.microsoft.com/office/powerpoint/2010/main" val="149386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latin typeface="標楷體" panose="03000509000000000000" pitchFamily="65" charset="-120"/>
                <a:ea typeface="標楷體" panose="03000509000000000000" pitchFamily="65" charset="-120"/>
              </a:rPr>
              <a:t>至地政局辦理登記 </a:t>
            </a:r>
          </a:p>
        </p:txBody>
      </p:sp>
      <p:sp>
        <p:nvSpPr>
          <p:cNvPr id="3" name="內容版面配置區 2"/>
          <p:cNvSpPr>
            <a:spLocks noGrp="1"/>
          </p:cNvSpPr>
          <p:nvPr>
            <p:ph idx="1"/>
          </p:nvPr>
        </p:nvSpPr>
        <p:spPr/>
        <p:txBody>
          <a:bodyPr>
            <a:normAutofit fontScale="92500" lnSpcReduction="20000"/>
          </a:bodyPr>
          <a:lstStyle/>
          <a:p>
            <a:r>
              <a:rPr lang="zh-TW" altLang="en-US" dirty="0">
                <a:latin typeface="標楷體" panose="03000509000000000000" pitchFamily="65" charset="-120"/>
                <a:ea typeface="標楷體" panose="03000509000000000000" pitchFamily="65" charset="-120"/>
              </a:rPr>
              <a:t>應備文件： </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1</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登記申請書 </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2</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登記清</a:t>
            </a:r>
            <a:r>
              <a:rPr lang="zh-TW" altLang="en-US" dirty="0" smtClean="0">
                <a:latin typeface="標楷體" panose="03000509000000000000" pitchFamily="65" charset="-120"/>
                <a:ea typeface="標楷體" panose="03000509000000000000" pitchFamily="65" charset="-120"/>
              </a:rPr>
              <a:t>冊</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3</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主管機關核備之權利證明文</a:t>
            </a:r>
            <a:r>
              <a:rPr lang="zh-TW" altLang="en-US" dirty="0" smtClean="0">
                <a:latin typeface="標楷體" panose="03000509000000000000" pitchFamily="65" charset="-120"/>
                <a:ea typeface="標楷體" panose="03000509000000000000" pitchFamily="65" charset="-120"/>
              </a:rPr>
              <a:t>件</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4</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二位證明人之證明書 </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5</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法人登記證 </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6</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法人統一編號編配</a:t>
            </a:r>
            <a:r>
              <a:rPr lang="zh-TW" altLang="en-US" dirty="0" smtClean="0">
                <a:latin typeface="標楷體" panose="03000509000000000000" pitchFamily="65" charset="-120"/>
                <a:ea typeface="標楷體" panose="03000509000000000000" pitchFamily="65" charset="-120"/>
              </a:rPr>
              <a:t>表</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7</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法人代表人當選證</a:t>
            </a:r>
            <a:r>
              <a:rPr lang="zh-TW" altLang="en-US" dirty="0" smtClean="0">
                <a:latin typeface="標楷體" panose="03000509000000000000" pitchFamily="65" charset="-120"/>
                <a:ea typeface="標楷體" panose="03000509000000000000" pitchFamily="65" charset="-120"/>
              </a:rPr>
              <a:t>明</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8</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登記名義人之切結書 </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9</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登記名義人之身分證明文</a:t>
            </a:r>
            <a:r>
              <a:rPr lang="zh-TW" altLang="en-US" dirty="0" smtClean="0">
                <a:latin typeface="標楷體" panose="03000509000000000000" pitchFamily="65" charset="-120"/>
                <a:ea typeface="標楷體" panose="03000509000000000000" pitchFamily="65" charset="-120"/>
              </a:rPr>
              <a:t>件</a:t>
            </a:r>
            <a:endParaRPr lang="en-US" altLang="zh-TW" dirty="0" smtClean="0">
              <a:latin typeface="標楷體" panose="03000509000000000000" pitchFamily="65" charset="-120"/>
              <a:ea typeface="標楷體" panose="03000509000000000000" pitchFamily="65" charset="-120"/>
            </a:endParaRPr>
          </a:p>
          <a:p>
            <a:pPr marL="0" indent="0">
              <a:buNone/>
            </a:pPr>
            <a:r>
              <a:rPr lang="en-US" altLang="zh-TW"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若不能親自到場 應檢附印鑑證明或公證書</a:t>
            </a:r>
            <a:r>
              <a:rPr lang="en-US" altLang="zh-TW" dirty="0">
                <a:latin typeface="標楷體" panose="03000509000000000000" pitchFamily="65" charset="-120"/>
                <a:ea typeface="標楷體" panose="03000509000000000000" pitchFamily="65" charset="-120"/>
              </a:rPr>
              <a:t>) </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10</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所有權</a:t>
            </a:r>
            <a:r>
              <a:rPr lang="zh-TW" altLang="en-US" dirty="0" smtClean="0">
                <a:latin typeface="標楷體" panose="03000509000000000000" pitchFamily="65" charset="-120"/>
                <a:ea typeface="標楷體" panose="03000509000000000000" pitchFamily="65" charset="-120"/>
              </a:rPr>
              <a:t>狀</a:t>
            </a:r>
            <a:endParaRPr lang="en-US" altLang="zh-TW" dirty="0" smtClean="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若</a:t>
            </a:r>
            <a:r>
              <a:rPr lang="zh-TW" altLang="en-US" dirty="0">
                <a:latin typeface="標楷體" panose="03000509000000000000" pitchFamily="65" charset="-120"/>
                <a:ea typeface="標楷體" panose="03000509000000000000" pitchFamily="65" charset="-120"/>
              </a:rPr>
              <a:t>土地所有權狀已遺失，登記名</a:t>
            </a:r>
            <a:r>
              <a:rPr lang="zh-TW" altLang="en-US" dirty="0" smtClean="0">
                <a:latin typeface="標楷體" panose="03000509000000000000" pitchFamily="65" charset="-120"/>
                <a:ea typeface="標楷體" panose="03000509000000000000" pitchFamily="65" charset="-120"/>
              </a:rPr>
              <a:t>義人</a:t>
            </a:r>
            <a:r>
              <a:rPr lang="zh-TW" altLang="en-US" dirty="0">
                <a:latin typeface="標楷體" panose="03000509000000000000" pitchFamily="65" charset="-120"/>
                <a:ea typeface="標楷體" panose="03000509000000000000" pitchFamily="65" charset="-120"/>
              </a:rPr>
              <a:t>須先辦理補狀，再行辦理更名登</a:t>
            </a:r>
            <a:r>
              <a:rPr lang="zh-TW" altLang="en-US" dirty="0" smtClean="0">
                <a:latin typeface="標楷體" panose="03000509000000000000" pitchFamily="65" charset="-120"/>
                <a:ea typeface="標楷體" panose="03000509000000000000" pitchFamily="65" charset="-120"/>
              </a:rPr>
              <a:t>記</a:t>
            </a:r>
            <a:r>
              <a:rPr lang="en-US"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38598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度">
  <a:themeElements>
    <a:clrScheme name="清晰度">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古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清晰度">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72</TotalTime>
  <Words>674</Words>
  <Application>Microsoft Office PowerPoint</Application>
  <PresentationFormat>如螢幕大小 (4:3)</PresentationFormat>
  <Paragraphs>32</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清晰度</vt:lpstr>
      <vt:lpstr>金門縣土地地籍整理自治條例第17條之1</vt:lpstr>
      <vt:lpstr>總說明</vt:lpstr>
      <vt:lpstr>第 17 條之1</vt:lpstr>
      <vt:lpstr>自然人(登記名義人)辦理 宗親會(社團法人)更名登記之程序</vt:lpstr>
      <vt:lpstr>舉辦社團法人之會員大會  （另須經社會處核備）</vt:lpstr>
      <vt:lpstr>登記名義人之切結書</vt:lpstr>
      <vt:lpstr>取得證明人之證明  （證明人須於辦理登記時已成年） </vt:lpstr>
      <vt:lpstr>至地政局辦理登記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金門縣土地地籍整理自治條例第17條之1修正</dc:title>
  <dc:creator>李岱陽</dc:creator>
  <cp:lastModifiedBy>李岱陽</cp:lastModifiedBy>
  <cp:revision>5</cp:revision>
  <dcterms:created xsi:type="dcterms:W3CDTF">2024-10-04T00:24:23Z</dcterms:created>
  <dcterms:modified xsi:type="dcterms:W3CDTF">2024-10-04T01:36:52Z</dcterms:modified>
</cp:coreProperties>
</file>